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0" r:id="rId3"/>
    <p:sldId id="261" r:id="rId4"/>
    <p:sldId id="263" r:id="rId5"/>
    <p:sldId id="266" r:id="rId6"/>
    <p:sldId id="295" r:id="rId7"/>
    <p:sldId id="267" r:id="rId8"/>
    <p:sldId id="268" r:id="rId9"/>
    <p:sldId id="327" r:id="rId10"/>
    <p:sldId id="328" r:id="rId11"/>
    <p:sldId id="329" r:id="rId12"/>
    <p:sldId id="330" r:id="rId13"/>
    <p:sldId id="331" r:id="rId14"/>
    <p:sldId id="332" r:id="rId15"/>
    <p:sldId id="273" r:id="rId16"/>
    <p:sldId id="299" r:id="rId17"/>
    <p:sldId id="300" r:id="rId18"/>
    <p:sldId id="309" r:id="rId19"/>
    <p:sldId id="321" r:id="rId20"/>
    <p:sldId id="323" r:id="rId21"/>
    <p:sldId id="302" r:id="rId22"/>
    <p:sldId id="275" r:id="rId23"/>
    <p:sldId id="325" r:id="rId24"/>
    <p:sldId id="304" r:id="rId25"/>
    <p:sldId id="305" r:id="rId26"/>
    <p:sldId id="303" r:id="rId27"/>
    <p:sldId id="307" r:id="rId28"/>
    <p:sldId id="306" r:id="rId29"/>
    <p:sldId id="334" r:id="rId30"/>
    <p:sldId id="335" r:id="rId31"/>
    <p:sldId id="312" r:id="rId32"/>
    <p:sldId id="313" r:id="rId33"/>
    <p:sldId id="344" r:id="rId34"/>
    <p:sldId id="345" r:id="rId35"/>
    <p:sldId id="317" r:id="rId36"/>
    <p:sldId id="341" r:id="rId37"/>
    <p:sldId id="342" r:id="rId38"/>
    <p:sldId id="343" r:id="rId39"/>
    <p:sldId id="32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9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5491-2AA7-434A-8BA2-7831118207E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0F3DF80-75B7-46DD-823D-3862C1E69093}">
      <dgm:prSet phldrT="[Текст]" custT="1"/>
      <dgm:spPr/>
      <dgm:t>
        <a:bodyPr/>
        <a:lstStyle/>
        <a:p>
          <a:r>
            <a:rPr lang="ru-RU" altLang="ru-RU" sz="2400" b="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На сайте размещен индивидуальный план</a:t>
          </a:r>
          <a:endParaRPr lang="ru-RU" sz="2400" b="0" dirty="0">
            <a:solidFill>
              <a:schemeClr val="accent5">
                <a:lumMod val="75000"/>
              </a:schemeClr>
            </a:solidFill>
          </a:endParaRPr>
        </a:p>
      </dgm:t>
    </dgm:pt>
    <dgm:pt modelId="{9D5DD04C-B37C-4E7B-A400-5DB00C71084F}" type="parTrans" cxnId="{A5318418-5875-4087-8FB6-1D5121F8A001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499D7B57-21E9-4CA9-98BB-82B80322B84C}" type="sibTrans" cxnId="{A5318418-5875-4087-8FB6-1D5121F8A001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1C10BC1B-4D3D-4F08-B727-B7BFC5FD7559}">
      <dgm:prSet phldrT="[Текст]" custT="1"/>
      <dgm:spPr/>
      <dgm:t>
        <a:bodyPr/>
        <a:lstStyle/>
        <a:p>
          <a:r>
            <a:rPr lang="ru-RU" altLang="ru-RU" sz="2400" b="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Заполнять совместно с научным руководителем</a:t>
          </a:r>
          <a:endParaRPr lang="ru-RU" sz="2400" b="0" dirty="0">
            <a:solidFill>
              <a:schemeClr val="accent5">
                <a:lumMod val="75000"/>
              </a:schemeClr>
            </a:solidFill>
          </a:endParaRPr>
        </a:p>
      </dgm:t>
    </dgm:pt>
    <dgm:pt modelId="{BFC55F0B-1C39-4B8D-9EF5-CEAE57590DB6}" type="parTrans" cxnId="{AADF694A-6F25-41DD-8037-7AD10CEC5B90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F5677949-FEC7-4A35-8F92-DE72F90C35C4}" type="sibTrans" cxnId="{AADF694A-6F25-41DD-8037-7AD10CEC5B90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4E848A90-0E8E-45E7-9100-138EE15D9507}">
      <dgm:prSet phldrT="[Текст]" custT="1"/>
      <dgm:spPr/>
      <dgm:t>
        <a:bodyPr/>
        <a:lstStyle/>
        <a:p>
          <a:r>
            <a:rPr lang="ru-RU" altLang="ru-RU" sz="2400" b="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Индивидуальный план хранится на кафедре и отделе по ПКВК</a:t>
          </a:r>
          <a:r>
            <a:rPr lang="ru-RU" altLang="ru-RU" sz="2400" b="0" dirty="0" smtClean="0">
              <a:solidFill>
                <a:schemeClr val="bg2"/>
              </a:solidFill>
              <a:latin typeface="Arial" pitchFamily="34" charset="0"/>
            </a:rPr>
            <a:t>.</a:t>
          </a:r>
          <a:endParaRPr lang="ru-RU" sz="2400" b="0" dirty="0">
            <a:solidFill>
              <a:schemeClr val="bg2"/>
            </a:solidFill>
          </a:endParaRPr>
        </a:p>
      </dgm:t>
    </dgm:pt>
    <dgm:pt modelId="{B257C148-6F8E-4D0B-9556-FF08BCF0736A}" type="parTrans" cxnId="{96CCB6BD-F29D-45CE-A6E6-F045B738EAC0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EF4E986C-D891-48AC-A80A-5157C9436C3D}" type="sibTrans" cxnId="{96CCB6BD-F29D-45CE-A6E6-F045B738EAC0}">
      <dgm:prSet/>
      <dgm:spPr/>
      <dgm:t>
        <a:bodyPr/>
        <a:lstStyle/>
        <a:p>
          <a:endParaRPr lang="ru-RU" b="0">
            <a:solidFill>
              <a:schemeClr val="bg2"/>
            </a:solidFill>
          </a:endParaRPr>
        </a:p>
      </dgm:t>
    </dgm:pt>
    <dgm:pt modelId="{F394CA36-D809-4AC3-90F6-8D8196B650EA}" type="pres">
      <dgm:prSet presAssocID="{CEE15491-2AA7-434A-8BA2-7831118207E8}" presName="compositeShape" presStyleCnt="0">
        <dgm:presLayoutVars>
          <dgm:dir/>
          <dgm:resizeHandles/>
        </dgm:presLayoutVars>
      </dgm:prSet>
      <dgm:spPr/>
    </dgm:pt>
    <dgm:pt modelId="{F0CC7248-9558-4BCA-81B2-FCFB8FFEC374}" type="pres">
      <dgm:prSet presAssocID="{CEE15491-2AA7-434A-8BA2-7831118207E8}" presName="pyramid" presStyleLbl="node1" presStyleIdx="0" presStyleCnt="1" custScaleY="95917" custLinFactNeighborX="-10473" custLinFactNeighborY="1419"/>
      <dgm:spPr/>
    </dgm:pt>
    <dgm:pt modelId="{1FE8EECF-F181-42F3-8CC5-9D3C364F55FB}" type="pres">
      <dgm:prSet presAssocID="{CEE15491-2AA7-434A-8BA2-7831118207E8}" presName="theList" presStyleCnt="0"/>
      <dgm:spPr/>
    </dgm:pt>
    <dgm:pt modelId="{0197469D-406E-4590-BC9F-E597EA7919D2}" type="pres">
      <dgm:prSet presAssocID="{70F3DF80-75B7-46DD-823D-3862C1E69093}" presName="aNode" presStyleLbl="fgAcc1" presStyleIdx="0" presStyleCnt="3" custScaleX="171287" custLinFactY="11428" custLinFactNeighborX="126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1E6F2-31CB-4A81-A55B-7C6B895B3438}" type="pres">
      <dgm:prSet presAssocID="{70F3DF80-75B7-46DD-823D-3862C1E69093}" presName="aSpace" presStyleCnt="0"/>
      <dgm:spPr/>
    </dgm:pt>
    <dgm:pt modelId="{28A8DEA4-39E4-46EC-8196-C30D35EF3987}" type="pres">
      <dgm:prSet presAssocID="{1C10BC1B-4D3D-4F08-B727-B7BFC5FD7559}" presName="aNode" presStyleLbl="fgAcc1" presStyleIdx="1" presStyleCnt="3" custScaleX="171287" custLinFactY="11428" custLinFactNeighborX="126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3A955-43BF-441B-89B1-A24BCCC118D2}" type="pres">
      <dgm:prSet presAssocID="{1C10BC1B-4D3D-4F08-B727-B7BFC5FD7559}" presName="aSpace" presStyleCnt="0"/>
      <dgm:spPr/>
    </dgm:pt>
    <dgm:pt modelId="{8FFDB301-B37C-4D20-AA64-B20DEAC219F7}" type="pres">
      <dgm:prSet presAssocID="{4E848A90-0E8E-45E7-9100-138EE15D9507}" presName="aNode" presStyleLbl="fgAcc1" presStyleIdx="2" presStyleCnt="3" custScaleX="171287" custScaleY="150913" custLinFactY="11428" custLinFactNeighborX="126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057B6-0B8C-4381-ABBB-F2FB0E3D28E1}" type="pres">
      <dgm:prSet presAssocID="{4E848A90-0E8E-45E7-9100-138EE15D9507}" presName="aSpace" presStyleCnt="0"/>
      <dgm:spPr/>
    </dgm:pt>
  </dgm:ptLst>
  <dgm:cxnLst>
    <dgm:cxn modelId="{49FEC2C8-8937-42AF-A818-EC1ECA0E1460}" type="presOf" srcId="{1C10BC1B-4D3D-4F08-B727-B7BFC5FD7559}" destId="{28A8DEA4-39E4-46EC-8196-C30D35EF3987}" srcOrd="0" destOrd="0" presId="urn:microsoft.com/office/officeart/2005/8/layout/pyramid2"/>
    <dgm:cxn modelId="{94642971-C1E0-43A3-8E20-833606DBD809}" type="presOf" srcId="{4E848A90-0E8E-45E7-9100-138EE15D9507}" destId="{8FFDB301-B37C-4D20-AA64-B20DEAC219F7}" srcOrd="0" destOrd="0" presId="urn:microsoft.com/office/officeart/2005/8/layout/pyramid2"/>
    <dgm:cxn modelId="{A5318418-5875-4087-8FB6-1D5121F8A001}" srcId="{CEE15491-2AA7-434A-8BA2-7831118207E8}" destId="{70F3DF80-75B7-46DD-823D-3862C1E69093}" srcOrd="0" destOrd="0" parTransId="{9D5DD04C-B37C-4E7B-A400-5DB00C71084F}" sibTransId="{499D7B57-21E9-4CA9-98BB-82B80322B84C}"/>
    <dgm:cxn modelId="{A0A39876-AB35-4B9C-93C7-3464A7008901}" type="presOf" srcId="{CEE15491-2AA7-434A-8BA2-7831118207E8}" destId="{F394CA36-D809-4AC3-90F6-8D8196B650EA}" srcOrd="0" destOrd="0" presId="urn:microsoft.com/office/officeart/2005/8/layout/pyramid2"/>
    <dgm:cxn modelId="{0CD24C96-FE3A-4B77-8A87-7A2D41713D63}" type="presOf" srcId="{70F3DF80-75B7-46DD-823D-3862C1E69093}" destId="{0197469D-406E-4590-BC9F-E597EA7919D2}" srcOrd="0" destOrd="0" presId="urn:microsoft.com/office/officeart/2005/8/layout/pyramid2"/>
    <dgm:cxn modelId="{AADF694A-6F25-41DD-8037-7AD10CEC5B90}" srcId="{CEE15491-2AA7-434A-8BA2-7831118207E8}" destId="{1C10BC1B-4D3D-4F08-B727-B7BFC5FD7559}" srcOrd="1" destOrd="0" parTransId="{BFC55F0B-1C39-4B8D-9EF5-CEAE57590DB6}" sibTransId="{F5677949-FEC7-4A35-8F92-DE72F90C35C4}"/>
    <dgm:cxn modelId="{96CCB6BD-F29D-45CE-A6E6-F045B738EAC0}" srcId="{CEE15491-2AA7-434A-8BA2-7831118207E8}" destId="{4E848A90-0E8E-45E7-9100-138EE15D9507}" srcOrd="2" destOrd="0" parTransId="{B257C148-6F8E-4D0B-9556-FF08BCF0736A}" sibTransId="{EF4E986C-D891-48AC-A80A-5157C9436C3D}"/>
    <dgm:cxn modelId="{B7EF294C-2361-4DEE-AAF1-E289B996EBA3}" type="presParOf" srcId="{F394CA36-D809-4AC3-90F6-8D8196B650EA}" destId="{F0CC7248-9558-4BCA-81B2-FCFB8FFEC374}" srcOrd="0" destOrd="0" presId="urn:microsoft.com/office/officeart/2005/8/layout/pyramid2"/>
    <dgm:cxn modelId="{06E4CA15-B815-43A8-9F1D-A05534B65B36}" type="presParOf" srcId="{F394CA36-D809-4AC3-90F6-8D8196B650EA}" destId="{1FE8EECF-F181-42F3-8CC5-9D3C364F55FB}" srcOrd="1" destOrd="0" presId="urn:microsoft.com/office/officeart/2005/8/layout/pyramid2"/>
    <dgm:cxn modelId="{533D5061-8B71-413B-89C9-022C3A25BB5B}" type="presParOf" srcId="{1FE8EECF-F181-42F3-8CC5-9D3C364F55FB}" destId="{0197469D-406E-4590-BC9F-E597EA7919D2}" srcOrd="0" destOrd="0" presId="urn:microsoft.com/office/officeart/2005/8/layout/pyramid2"/>
    <dgm:cxn modelId="{AECAFC31-A909-40D1-ADF2-E369D3461F80}" type="presParOf" srcId="{1FE8EECF-F181-42F3-8CC5-9D3C364F55FB}" destId="{ED01E6F2-31CB-4A81-A55B-7C6B895B3438}" srcOrd="1" destOrd="0" presId="urn:microsoft.com/office/officeart/2005/8/layout/pyramid2"/>
    <dgm:cxn modelId="{A2891C4A-A135-4653-9AFE-F27C137313E5}" type="presParOf" srcId="{1FE8EECF-F181-42F3-8CC5-9D3C364F55FB}" destId="{28A8DEA4-39E4-46EC-8196-C30D35EF3987}" srcOrd="2" destOrd="0" presId="urn:microsoft.com/office/officeart/2005/8/layout/pyramid2"/>
    <dgm:cxn modelId="{D6760E35-4BE3-4CF6-AFF1-F1C645F28B18}" type="presParOf" srcId="{1FE8EECF-F181-42F3-8CC5-9D3C364F55FB}" destId="{EDF3A955-43BF-441B-89B1-A24BCCC118D2}" srcOrd="3" destOrd="0" presId="urn:microsoft.com/office/officeart/2005/8/layout/pyramid2"/>
    <dgm:cxn modelId="{8F595FBE-9B50-41BC-A573-6C04F229B649}" type="presParOf" srcId="{1FE8EECF-F181-42F3-8CC5-9D3C364F55FB}" destId="{8FFDB301-B37C-4D20-AA64-B20DEAC219F7}" srcOrd="4" destOrd="0" presId="urn:microsoft.com/office/officeart/2005/8/layout/pyramid2"/>
    <dgm:cxn modelId="{3342C068-21B2-4B5E-8152-BED50DDB181F}" type="presParOf" srcId="{1FE8EECF-F181-42F3-8CC5-9D3C364F55FB}" destId="{A8C057B6-0B8C-4381-ABBB-F2FB0E3D28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DDD4A-5BBB-469D-97A2-3C779E98355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118574-5EB7-4657-BE79-6EF76929996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Подготовка НКР </a:t>
          </a:r>
          <a:r>
            <a: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(диссертации)</a:t>
          </a:r>
          <a:endParaRPr lang="ru-RU" sz="2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A702B-3E92-4EFE-A0C1-C4018401F2EC}" type="parTrans" cxnId="{AE635677-2D61-4523-B601-6D88485DC82F}">
      <dgm:prSet/>
      <dgm:spPr/>
      <dgm:t>
        <a:bodyPr/>
        <a:lstStyle/>
        <a:p>
          <a:endParaRPr lang="ru-RU"/>
        </a:p>
      </dgm:t>
    </dgm:pt>
    <dgm:pt modelId="{6C1F22A8-91DE-4B92-A527-8C2BB16AC520}" type="sibTrans" cxnId="{AE635677-2D61-4523-B601-6D88485DC82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8B104FFE-F8C2-4916-9BB2-0D19FE4EEE8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Рекомендация диссертации к защите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A6325-EC45-4A6D-84F0-EF430BF13116}" type="parTrans" cxnId="{CFFC8A80-0BF7-446F-9454-60014F74E6AB}">
      <dgm:prSet/>
      <dgm:spPr/>
      <dgm:t>
        <a:bodyPr/>
        <a:lstStyle/>
        <a:p>
          <a:endParaRPr lang="ru-RU"/>
        </a:p>
      </dgm:t>
    </dgm:pt>
    <dgm:pt modelId="{E50A7EB9-99E4-47F5-99DE-FD225B5E3B4F}" type="sibTrans" cxnId="{CFFC8A80-0BF7-446F-9454-60014F74E6A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F0C07ED0-92E7-41E9-A161-03F5CF63F72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ГИА: научный доклад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B2142A-3AE2-440D-A641-5CAABD159B6D}" type="parTrans" cxnId="{9B73905A-9A89-4A8A-9FC2-5672702EDC9B}">
      <dgm:prSet/>
      <dgm:spPr/>
      <dgm:t>
        <a:bodyPr/>
        <a:lstStyle/>
        <a:p>
          <a:endParaRPr lang="ru-RU"/>
        </a:p>
      </dgm:t>
    </dgm:pt>
    <dgm:pt modelId="{DCD31547-CFE4-410E-B4A2-530B40EB36DA}" type="sibTrans" cxnId="{9B73905A-9A89-4A8A-9FC2-5672702EDC9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BF0C19A1-56E6-4346-9472-955E42A1D3A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Результат </a:t>
          </a:r>
          <a:r>
            <a:rPr lang="ru-RU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(положительная оценка)</a:t>
          </a:r>
          <a:endParaRPr lang="ru-RU" sz="1800" b="1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25B89D-EF5C-4C66-9D7C-94034083D57A}" type="parTrans" cxnId="{8DE70DB7-1074-442E-81B6-9675F6FFFF88}">
      <dgm:prSet/>
      <dgm:spPr/>
      <dgm:t>
        <a:bodyPr/>
        <a:lstStyle/>
        <a:p>
          <a:endParaRPr lang="ru-RU"/>
        </a:p>
      </dgm:t>
    </dgm:pt>
    <dgm:pt modelId="{D1553FDF-AAFF-4C73-9873-156B8DC028AA}" type="sibTrans" cxnId="{8DE70DB7-1074-442E-81B6-9675F6FFFF8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293ACE26-05E4-4CB7-8235-871FA0DE165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Выд</a:t>
          </a:r>
          <a:r>
            <a:rPr lang="ru-RU" sz="22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ется заключение организации   по диссертации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337A49-854D-4365-80CA-D0CE3B8FBB4D}" type="parTrans" cxnId="{24E7ACA8-7FE1-4F85-AA1D-2E312E60615D}">
      <dgm:prSet/>
      <dgm:spPr/>
      <dgm:t>
        <a:bodyPr/>
        <a:lstStyle/>
        <a:p>
          <a:endParaRPr lang="ru-RU"/>
        </a:p>
      </dgm:t>
    </dgm:pt>
    <dgm:pt modelId="{F466CD31-070C-48EE-B7D7-5A928C235F72}" type="sibTrans" cxnId="{24E7ACA8-7FE1-4F85-AA1D-2E312E60615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BA9960EF-FDA6-4E79-AD20-05D1961071F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НКР </a:t>
          </a:r>
          <a:r>
            <a: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(диссертация) </a:t>
          </a:r>
          <a:r>
            <a: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представляется в ДС</a:t>
          </a:r>
          <a:endParaRPr lang="ru-RU" sz="2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5A196-3E80-4CC8-A11A-E98634E33754}" type="parTrans" cxnId="{35A1CC1F-6D35-4A9F-A7E2-438AA3D7B985}">
      <dgm:prSet/>
      <dgm:spPr/>
      <dgm:t>
        <a:bodyPr/>
        <a:lstStyle/>
        <a:p>
          <a:endParaRPr lang="ru-RU"/>
        </a:p>
      </dgm:t>
    </dgm:pt>
    <dgm:pt modelId="{AD5AFEC6-E1FF-4C9C-9497-12A2B8BA7CAC}" type="sibTrans" cxnId="{35A1CC1F-6D35-4A9F-A7E2-438AA3D7B985}">
      <dgm:prSet/>
      <dgm:spPr/>
      <dgm:t>
        <a:bodyPr/>
        <a:lstStyle/>
        <a:p>
          <a:endParaRPr lang="ru-RU"/>
        </a:p>
      </dgm:t>
    </dgm:pt>
    <dgm:pt modelId="{AD7AE47E-CF76-4C17-8862-50E9D053C951}" type="pres">
      <dgm:prSet presAssocID="{314DDD4A-5BBB-469D-97A2-3C779E9835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0D9CF-90C3-4A71-8D30-0BCFE2C3BB1B}" type="pres">
      <dgm:prSet presAssocID="{53118574-5EB7-4657-BE79-6EF769299964}" presName="node" presStyleLbl="node1" presStyleIdx="0" presStyleCnt="6" custScaleX="154898" custScaleY="109328" custLinFactNeighborX="-2105" custLinFactNeighborY="-4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1DF3E-027F-44B4-8791-39445EC0927E}" type="pres">
      <dgm:prSet presAssocID="{6C1F22A8-91DE-4B92-A527-8C2BB16AC520}" presName="sibTrans" presStyleLbl="sibTrans2D1" presStyleIdx="0" presStyleCnt="5" custScaleX="155581"/>
      <dgm:spPr/>
      <dgm:t>
        <a:bodyPr/>
        <a:lstStyle/>
        <a:p>
          <a:endParaRPr lang="ru-RU"/>
        </a:p>
      </dgm:t>
    </dgm:pt>
    <dgm:pt modelId="{9ECBF652-7F5A-44B2-9A84-D27E8DC8485D}" type="pres">
      <dgm:prSet presAssocID="{6C1F22A8-91DE-4B92-A527-8C2BB16AC52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285C9A5-9F91-4805-8797-CDF91D970FB8}" type="pres">
      <dgm:prSet presAssocID="{8B104FFE-F8C2-4916-9BB2-0D19FE4EEE81}" presName="node" presStyleLbl="node1" presStyleIdx="1" presStyleCnt="6" custScaleX="143136" custScaleY="168622" custLinFactNeighborX="-5085" custLinFactNeighborY="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25142-C7EC-4D6D-B28D-FDFFBA3A8B5A}" type="pres">
      <dgm:prSet presAssocID="{E50A7EB9-99E4-47F5-99DE-FD225B5E3B4F}" presName="sibTrans" presStyleLbl="sibTrans2D1" presStyleIdx="1" presStyleCnt="5" custScaleX="149590" custScaleY="76804" custLinFactNeighborX="23126" custLinFactNeighborY="1228"/>
      <dgm:spPr/>
      <dgm:t>
        <a:bodyPr/>
        <a:lstStyle/>
        <a:p>
          <a:endParaRPr lang="ru-RU"/>
        </a:p>
      </dgm:t>
    </dgm:pt>
    <dgm:pt modelId="{EE2C456A-2EC5-4343-A638-73C30E837020}" type="pres">
      <dgm:prSet presAssocID="{E50A7EB9-99E4-47F5-99DE-FD225B5E3B4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D3B2E0E-4C83-4073-8F8B-6A265800A681}" type="pres">
      <dgm:prSet presAssocID="{F0C07ED0-92E7-41E9-A161-03F5CF63F720}" presName="node" presStyleLbl="node1" presStyleIdx="2" presStyleCnt="6" custScaleX="120707" custScaleY="127936" custLinFactNeighborX="-10838" custLinFactNeighborY="-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B471-5A68-475D-B11D-7A5F5AC723FB}" type="pres">
      <dgm:prSet presAssocID="{DCD31547-CFE4-410E-B4A2-530B40EB36DA}" presName="sibTrans" presStyleLbl="sibTrans2D1" presStyleIdx="2" presStyleCnt="5" custAng="21596701" custScaleX="146717"/>
      <dgm:spPr/>
      <dgm:t>
        <a:bodyPr/>
        <a:lstStyle/>
        <a:p>
          <a:endParaRPr lang="ru-RU"/>
        </a:p>
      </dgm:t>
    </dgm:pt>
    <dgm:pt modelId="{334406D5-6D73-460E-8303-C60824B8FF60}" type="pres">
      <dgm:prSet presAssocID="{DCD31547-CFE4-410E-B4A2-530B40EB36D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98B3FE2-F90B-4B2D-B5EB-0A54895990B6}" type="pres">
      <dgm:prSet presAssocID="{BF0C19A1-56E6-4346-9472-955E42A1D3A6}" presName="node" presStyleLbl="node1" presStyleIdx="3" presStyleCnt="6" custScaleX="131644" custScaleY="127936" custLinFactNeighborX="-5481" custLinFactNeighborY="-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31B82-8377-4AFB-AD64-56B5BD6B850A}" type="pres">
      <dgm:prSet presAssocID="{D1553FDF-AAFF-4C73-9873-156B8DC028AA}" presName="sibTrans" presStyleLbl="sibTrans2D1" presStyleIdx="3" presStyleCnt="5" custScaleX="154634"/>
      <dgm:spPr/>
      <dgm:t>
        <a:bodyPr/>
        <a:lstStyle/>
        <a:p>
          <a:endParaRPr lang="ru-RU"/>
        </a:p>
      </dgm:t>
    </dgm:pt>
    <dgm:pt modelId="{8C872C3B-4574-44B0-8E57-F7A60F27874A}" type="pres">
      <dgm:prSet presAssocID="{D1553FDF-AAFF-4C73-9873-156B8DC028A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ACC24CF-E93E-43BD-B242-DDD7FC1EE60B}" type="pres">
      <dgm:prSet presAssocID="{293ACE26-05E4-4CB7-8235-871FA0DE165A}" presName="node" presStyleLbl="node1" presStyleIdx="4" presStyleCnt="6" custScaleX="132569" custScaleY="12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F4DD1-454A-4F69-BC81-6231A191006F}" type="pres">
      <dgm:prSet presAssocID="{F466CD31-070C-48EE-B7D7-5A928C235F72}" presName="sibTrans" presStyleLbl="sibTrans2D1" presStyleIdx="4" presStyleCnt="5" custScaleX="121514"/>
      <dgm:spPr/>
      <dgm:t>
        <a:bodyPr/>
        <a:lstStyle/>
        <a:p>
          <a:endParaRPr lang="ru-RU"/>
        </a:p>
      </dgm:t>
    </dgm:pt>
    <dgm:pt modelId="{A53B7524-8BA7-498E-93A4-F79717116A76}" type="pres">
      <dgm:prSet presAssocID="{F466CD31-070C-48EE-B7D7-5A928C235F7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655E690-2A58-4606-A980-66393B6368DA}" type="pres">
      <dgm:prSet presAssocID="{BA9960EF-FDA6-4E79-AD20-05D1961071F7}" presName="node" presStyleLbl="node1" presStyleIdx="5" presStyleCnt="6" custScaleX="135654" custScaleY="12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6A55C-4ABB-4458-8319-0775D59C1B3F}" type="presOf" srcId="{F466CD31-070C-48EE-B7D7-5A928C235F72}" destId="{99DF4DD1-454A-4F69-BC81-6231A191006F}" srcOrd="0" destOrd="0" presId="urn:microsoft.com/office/officeart/2005/8/layout/process5"/>
    <dgm:cxn modelId="{D48639BA-862A-46AF-BC23-D743482EE47F}" type="presOf" srcId="{314DDD4A-5BBB-469D-97A2-3C779E983553}" destId="{AD7AE47E-CF76-4C17-8862-50E9D053C951}" srcOrd="0" destOrd="0" presId="urn:microsoft.com/office/officeart/2005/8/layout/process5"/>
    <dgm:cxn modelId="{8DE70DB7-1074-442E-81B6-9675F6FFFF88}" srcId="{314DDD4A-5BBB-469D-97A2-3C779E983553}" destId="{BF0C19A1-56E6-4346-9472-955E42A1D3A6}" srcOrd="3" destOrd="0" parTransId="{7525B89D-EF5C-4C66-9D7C-94034083D57A}" sibTransId="{D1553FDF-AAFF-4C73-9873-156B8DC028AA}"/>
    <dgm:cxn modelId="{44995357-258A-4658-8A4A-3D2FD608D8B1}" type="presOf" srcId="{BF0C19A1-56E6-4346-9472-955E42A1D3A6}" destId="{498B3FE2-F90B-4B2D-B5EB-0A54895990B6}" srcOrd="0" destOrd="0" presId="urn:microsoft.com/office/officeart/2005/8/layout/process5"/>
    <dgm:cxn modelId="{D6633BEA-2072-4EC5-A511-10EC74D8082C}" type="presOf" srcId="{F0C07ED0-92E7-41E9-A161-03F5CF63F720}" destId="{2D3B2E0E-4C83-4073-8F8B-6A265800A681}" srcOrd="0" destOrd="0" presId="urn:microsoft.com/office/officeart/2005/8/layout/process5"/>
    <dgm:cxn modelId="{2B39787B-5E18-4FAC-941C-8FCC004D117B}" type="presOf" srcId="{DCD31547-CFE4-410E-B4A2-530B40EB36DA}" destId="{334406D5-6D73-460E-8303-C60824B8FF60}" srcOrd="1" destOrd="0" presId="urn:microsoft.com/office/officeart/2005/8/layout/process5"/>
    <dgm:cxn modelId="{A9D7F1D0-7304-4AB4-BE7C-3CCE045A9FEC}" type="presOf" srcId="{53118574-5EB7-4657-BE79-6EF769299964}" destId="{2530D9CF-90C3-4A71-8D30-0BCFE2C3BB1B}" srcOrd="0" destOrd="0" presId="urn:microsoft.com/office/officeart/2005/8/layout/process5"/>
    <dgm:cxn modelId="{CFFC8A80-0BF7-446F-9454-60014F74E6AB}" srcId="{314DDD4A-5BBB-469D-97A2-3C779E983553}" destId="{8B104FFE-F8C2-4916-9BB2-0D19FE4EEE81}" srcOrd="1" destOrd="0" parTransId="{D3BA6325-EC45-4A6D-84F0-EF430BF13116}" sibTransId="{E50A7EB9-99E4-47F5-99DE-FD225B5E3B4F}"/>
    <dgm:cxn modelId="{AE635677-2D61-4523-B601-6D88485DC82F}" srcId="{314DDD4A-5BBB-469D-97A2-3C779E983553}" destId="{53118574-5EB7-4657-BE79-6EF769299964}" srcOrd="0" destOrd="0" parTransId="{5DCA702B-3E92-4EFE-A0C1-C4018401F2EC}" sibTransId="{6C1F22A8-91DE-4B92-A527-8C2BB16AC520}"/>
    <dgm:cxn modelId="{9B73905A-9A89-4A8A-9FC2-5672702EDC9B}" srcId="{314DDD4A-5BBB-469D-97A2-3C779E983553}" destId="{F0C07ED0-92E7-41E9-A161-03F5CF63F720}" srcOrd="2" destOrd="0" parTransId="{35B2142A-3AE2-440D-A641-5CAABD159B6D}" sibTransId="{DCD31547-CFE4-410E-B4A2-530B40EB36DA}"/>
    <dgm:cxn modelId="{40761A59-50EC-489E-BC41-7F0E7F277A21}" type="presOf" srcId="{D1553FDF-AAFF-4C73-9873-156B8DC028AA}" destId="{8C872C3B-4574-44B0-8E57-F7A60F27874A}" srcOrd="1" destOrd="0" presId="urn:microsoft.com/office/officeart/2005/8/layout/process5"/>
    <dgm:cxn modelId="{1C835C90-E4FC-42DC-8D72-2A6BF120B621}" type="presOf" srcId="{293ACE26-05E4-4CB7-8235-871FA0DE165A}" destId="{2ACC24CF-E93E-43BD-B242-DDD7FC1EE60B}" srcOrd="0" destOrd="0" presId="urn:microsoft.com/office/officeart/2005/8/layout/process5"/>
    <dgm:cxn modelId="{D633A533-7D17-4F9F-9214-BB74D822D18B}" type="presOf" srcId="{BA9960EF-FDA6-4E79-AD20-05D1961071F7}" destId="{3655E690-2A58-4606-A980-66393B6368DA}" srcOrd="0" destOrd="0" presId="urn:microsoft.com/office/officeart/2005/8/layout/process5"/>
    <dgm:cxn modelId="{8A916E2C-1F21-4F73-B78C-01983B584D9D}" type="presOf" srcId="{6C1F22A8-91DE-4B92-A527-8C2BB16AC520}" destId="{9FF1DF3E-027F-44B4-8791-39445EC0927E}" srcOrd="0" destOrd="0" presId="urn:microsoft.com/office/officeart/2005/8/layout/process5"/>
    <dgm:cxn modelId="{B6DA2A67-637F-4096-9344-136426F8DACE}" type="presOf" srcId="{E50A7EB9-99E4-47F5-99DE-FD225B5E3B4F}" destId="{51C25142-C7EC-4D6D-B28D-FDFFBA3A8B5A}" srcOrd="0" destOrd="0" presId="urn:microsoft.com/office/officeart/2005/8/layout/process5"/>
    <dgm:cxn modelId="{24E7ACA8-7FE1-4F85-AA1D-2E312E60615D}" srcId="{314DDD4A-5BBB-469D-97A2-3C779E983553}" destId="{293ACE26-05E4-4CB7-8235-871FA0DE165A}" srcOrd="4" destOrd="0" parTransId="{02337A49-854D-4365-80CA-D0CE3B8FBB4D}" sibTransId="{F466CD31-070C-48EE-B7D7-5A928C235F72}"/>
    <dgm:cxn modelId="{8F6E4598-74EC-4175-9C56-FF0380BE05C3}" type="presOf" srcId="{F466CD31-070C-48EE-B7D7-5A928C235F72}" destId="{A53B7524-8BA7-498E-93A4-F79717116A76}" srcOrd="1" destOrd="0" presId="urn:microsoft.com/office/officeart/2005/8/layout/process5"/>
    <dgm:cxn modelId="{B82C5269-5727-4A25-A61A-9EF2C7D22BFC}" type="presOf" srcId="{E50A7EB9-99E4-47F5-99DE-FD225B5E3B4F}" destId="{EE2C456A-2EC5-4343-A638-73C30E837020}" srcOrd="1" destOrd="0" presId="urn:microsoft.com/office/officeart/2005/8/layout/process5"/>
    <dgm:cxn modelId="{2E8FF2A3-4130-4C66-B9D4-C701460D1872}" type="presOf" srcId="{8B104FFE-F8C2-4916-9BB2-0D19FE4EEE81}" destId="{F285C9A5-9F91-4805-8797-CDF91D970FB8}" srcOrd="0" destOrd="0" presId="urn:microsoft.com/office/officeart/2005/8/layout/process5"/>
    <dgm:cxn modelId="{4C6E3710-B700-4573-9EB4-9E381F849740}" type="presOf" srcId="{DCD31547-CFE4-410E-B4A2-530B40EB36DA}" destId="{AD0FB471-5A68-475D-B11D-7A5F5AC723FB}" srcOrd="0" destOrd="0" presId="urn:microsoft.com/office/officeart/2005/8/layout/process5"/>
    <dgm:cxn modelId="{35A1CC1F-6D35-4A9F-A7E2-438AA3D7B985}" srcId="{314DDD4A-5BBB-469D-97A2-3C779E983553}" destId="{BA9960EF-FDA6-4E79-AD20-05D1961071F7}" srcOrd="5" destOrd="0" parTransId="{6105A196-3E80-4CC8-A11A-E98634E33754}" sibTransId="{AD5AFEC6-E1FF-4C9C-9497-12A2B8BA7CAC}"/>
    <dgm:cxn modelId="{5E80FB74-9245-4158-9AA0-6C6DF997D7AA}" type="presOf" srcId="{6C1F22A8-91DE-4B92-A527-8C2BB16AC520}" destId="{9ECBF652-7F5A-44B2-9A84-D27E8DC8485D}" srcOrd="1" destOrd="0" presId="urn:microsoft.com/office/officeart/2005/8/layout/process5"/>
    <dgm:cxn modelId="{D7E265D6-9FD5-46F9-A5FC-B0848748BC77}" type="presOf" srcId="{D1553FDF-AAFF-4C73-9873-156B8DC028AA}" destId="{B7A31B82-8377-4AFB-AD64-56B5BD6B850A}" srcOrd="0" destOrd="0" presId="urn:microsoft.com/office/officeart/2005/8/layout/process5"/>
    <dgm:cxn modelId="{ED2B3FA9-5369-4FC9-8AEA-B4E2A3D98F86}" type="presParOf" srcId="{AD7AE47E-CF76-4C17-8862-50E9D053C951}" destId="{2530D9CF-90C3-4A71-8D30-0BCFE2C3BB1B}" srcOrd="0" destOrd="0" presId="urn:microsoft.com/office/officeart/2005/8/layout/process5"/>
    <dgm:cxn modelId="{F920581F-1FCD-4BE1-BCCE-32E8F75D4879}" type="presParOf" srcId="{AD7AE47E-CF76-4C17-8862-50E9D053C951}" destId="{9FF1DF3E-027F-44B4-8791-39445EC0927E}" srcOrd="1" destOrd="0" presId="urn:microsoft.com/office/officeart/2005/8/layout/process5"/>
    <dgm:cxn modelId="{D55D9F93-C7F4-49C6-9EFD-9B3DC2D2BA51}" type="presParOf" srcId="{9FF1DF3E-027F-44B4-8791-39445EC0927E}" destId="{9ECBF652-7F5A-44B2-9A84-D27E8DC8485D}" srcOrd="0" destOrd="0" presId="urn:microsoft.com/office/officeart/2005/8/layout/process5"/>
    <dgm:cxn modelId="{1D5EF5D3-4866-417B-B4AC-8667152CB71F}" type="presParOf" srcId="{AD7AE47E-CF76-4C17-8862-50E9D053C951}" destId="{F285C9A5-9F91-4805-8797-CDF91D970FB8}" srcOrd="2" destOrd="0" presId="urn:microsoft.com/office/officeart/2005/8/layout/process5"/>
    <dgm:cxn modelId="{ED04F2DD-FE68-4635-95AF-774FD78F3F89}" type="presParOf" srcId="{AD7AE47E-CF76-4C17-8862-50E9D053C951}" destId="{51C25142-C7EC-4D6D-B28D-FDFFBA3A8B5A}" srcOrd="3" destOrd="0" presId="urn:microsoft.com/office/officeart/2005/8/layout/process5"/>
    <dgm:cxn modelId="{F2A5A2C8-E499-4696-9220-6D78696B901B}" type="presParOf" srcId="{51C25142-C7EC-4D6D-B28D-FDFFBA3A8B5A}" destId="{EE2C456A-2EC5-4343-A638-73C30E837020}" srcOrd="0" destOrd="0" presId="urn:microsoft.com/office/officeart/2005/8/layout/process5"/>
    <dgm:cxn modelId="{7142BCD5-9A80-40A4-BE62-51F7C83F6017}" type="presParOf" srcId="{AD7AE47E-CF76-4C17-8862-50E9D053C951}" destId="{2D3B2E0E-4C83-4073-8F8B-6A265800A681}" srcOrd="4" destOrd="0" presId="urn:microsoft.com/office/officeart/2005/8/layout/process5"/>
    <dgm:cxn modelId="{F58F26E9-56D2-43B6-AE47-4EBA63303729}" type="presParOf" srcId="{AD7AE47E-CF76-4C17-8862-50E9D053C951}" destId="{AD0FB471-5A68-475D-B11D-7A5F5AC723FB}" srcOrd="5" destOrd="0" presId="urn:microsoft.com/office/officeart/2005/8/layout/process5"/>
    <dgm:cxn modelId="{7150F991-DCE2-4E7B-A063-AEB2B77EE0B1}" type="presParOf" srcId="{AD0FB471-5A68-475D-B11D-7A5F5AC723FB}" destId="{334406D5-6D73-460E-8303-C60824B8FF60}" srcOrd="0" destOrd="0" presId="urn:microsoft.com/office/officeart/2005/8/layout/process5"/>
    <dgm:cxn modelId="{227C731F-C347-4275-B96F-9C2F8D86917E}" type="presParOf" srcId="{AD7AE47E-CF76-4C17-8862-50E9D053C951}" destId="{498B3FE2-F90B-4B2D-B5EB-0A54895990B6}" srcOrd="6" destOrd="0" presId="urn:microsoft.com/office/officeart/2005/8/layout/process5"/>
    <dgm:cxn modelId="{02168487-9B5A-4F67-B31D-B5040F976C00}" type="presParOf" srcId="{AD7AE47E-CF76-4C17-8862-50E9D053C951}" destId="{B7A31B82-8377-4AFB-AD64-56B5BD6B850A}" srcOrd="7" destOrd="0" presId="urn:microsoft.com/office/officeart/2005/8/layout/process5"/>
    <dgm:cxn modelId="{2B458F13-EA2D-4CEE-9996-7753CBF2C24F}" type="presParOf" srcId="{B7A31B82-8377-4AFB-AD64-56B5BD6B850A}" destId="{8C872C3B-4574-44B0-8E57-F7A60F27874A}" srcOrd="0" destOrd="0" presId="urn:microsoft.com/office/officeart/2005/8/layout/process5"/>
    <dgm:cxn modelId="{61FE83CD-E118-4A67-9DAC-0719E7431E61}" type="presParOf" srcId="{AD7AE47E-CF76-4C17-8862-50E9D053C951}" destId="{2ACC24CF-E93E-43BD-B242-DDD7FC1EE60B}" srcOrd="8" destOrd="0" presId="urn:microsoft.com/office/officeart/2005/8/layout/process5"/>
    <dgm:cxn modelId="{CFF77A86-63AC-41CA-8B58-66CDCC7008C8}" type="presParOf" srcId="{AD7AE47E-CF76-4C17-8862-50E9D053C951}" destId="{99DF4DD1-454A-4F69-BC81-6231A191006F}" srcOrd="9" destOrd="0" presId="urn:microsoft.com/office/officeart/2005/8/layout/process5"/>
    <dgm:cxn modelId="{7BC04759-95F3-4E2C-9688-52A41F55B41F}" type="presParOf" srcId="{99DF4DD1-454A-4F69-BC81-6231A191006F}" destId="{A53B7524-8BA7-498E-93A4-F79717116A76}" srcOrd="0" destOrd="0" presId="urn:microsoft.com/office/officeart/2005/8/layout/process5"/>
    <dgm:cxn modelId="{0C7480C8-C45F-4A75-BE07-A066C67A24C3}" type="presParOf" srcId="{AD7AE47E-CF76-4C17-8862-50E9D053C951}" destId="{3655E690-2A58-4606-A980-66393B6368DA}" srcOrd="10" destOrd="0" presId="urn:microsoft.com/office/officeart/2005/8/layout/process5"/>
  </dgm:cxnLst>
  <dgm:bg/>
  <dgm:whole>
    <a:ln w="7620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C7248-9558-4BCA-81B2-FCFB8FFEC374}">
      <dsp:nvSpPr>
        <dsp:cNvPr id="0" name=""/>
        <dsp:cNvSpPr/>
      </dsp:nvSpPr>
      <dsp:spPr>
        <a:xfrm>
          <a:off x="25309" y="197767"/>
          <a:ext cx="5715000" cy="54816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7469D-406E-4590-BC9F-E597EA7919D2}">
      <dsp:nvSpPr>
        <dsp:cNvPr id="0" name=""/>
        <dsp:cNvSpPr/>
      </dsp:nvSpPr>
      <dsp:spPr>
        <a:xfrm>
          <a:off x="2627784" y="854196"/>
          <a:ext cx="6362883" cy="11764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kern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На сайте размещен индивидуальный план</a:t>
          </a:r>
          <a:endParaRPr lang="ru-RU" sz="24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627784" y="854196"/>
        <a:ext cx="6362883" cy="1176486"/>
      </dsp:txXfrm>
    </dsp:sp>
    <dsp:sp modelId="{28A8DEA4-39E4-46EC-8196-C30D35EF3987}">
      <dsp:nvSpPr>
        <dsp:cNvPr id="0" name=""/>
        <dsp:cNvSpPr/>
      </dsp:nvSpPr>
      <dsp:spPr>
        <a:xfrm>
          <a:off x="2627784" y="2177743"/>
          <a:ext cx="6362883" cy="11764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kern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Заполнять совместно с научным руководителем</a:t>
          </a:r>
          <a:endParaRPr lang="ru-RU" sz="24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627784" y="2177743"/>
        <a:ext cx="6362883" cy="1176486"/>
      </dsp:txXfrm>
    </dsp:sp>
    <dsp:sp modelId="{8FFDB301-B37C-4D20-AA64-B20DEAC219F7}">
      <dsp:nvSpPr>
        <dsp:cNvPr id="0" name=""/>
        <dsp:cNvSpPr/>
      </dsp:nvSpPr>
      <dsp:spPr>
        <a:xfrm>
          <a:off x="2627784" y="3501290"/>
          <a:ext cx="6362883" cy="17754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kern="12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rPr>
            <a:t>Индивидуальный план хранится на кафедре и отделе по ПКВК</a:t>
          </a:r>
          <a:r>
            <a:rPr lang="ru-RU" altLang="ru-RU" sz="2400" b="0" kern="1200" dirty="0" smtClean="0">
              <a:solidFill>
                <a:schemeClr val="bg2"/>
              </a:solidFill>
              <a:latin typeface="Arial" pitchFamily="34" charset="0"/>
            </a:rPr>
            <a:t>.</a:t>
          </a:r>
          <a:endParaRPr lang="ru-RU" sz="2400" b="0" kern="1200" dirty="0">
            <a:solidFill>
              <a:schemeClr val="bg2"/>
            </a:solidFill>
          </a:endParaRPr>
        </a:p>
      </dsp:txBody>
      <dsp:txXfrm>
        <a:off x="2627784" y="3501290"/>
        <a:ext cx="6362883" cy="17754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30D9CF-90C3-4A71-8D30-0BCFE2C3BB1B}">
      <dsp:nvSpPr>
        <dsp:cNvPr id="0" name=""/>
        <dsp:cNvSpPr/>
      </dsp:nvSpPr>
      <dsp:spPr>
        <a:xfrm>
          <a:off x="0" y="706180"/>
          <a:ext cx="2683741" cy="11365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Подготовка НКР </a:t>
          </a:r>
          <a:r>
            <a:rPr lang="ru-RU" sz="2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(диссертации)</a:t>
          </a:r>
          <a:endParaRPr lang="ru-RU" sz="2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06180"/>
        <a:ext cx="2683741" cy="1136521"/>
      </dsp:txXfrm>
    </dsp:sp>
    <dsp:sp modelId="{9FF1DF3E-027F-44B4-8791-39445EC0927E}">
      <dsp:nvSpPr>
        <dsp:cNvPr id="0" name=""/>
        <dsp:cNvSpPr/>
      </dsp:nvSpPr>
      <dsp:spPr>
        <a:xfrm rot="88376">
          <a:off x="2727746" y="1101665"/>
          <a:ext cx="500142" cy="429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C00000"/>
            </a:solidFill>
          </a:endParaRPr>
        </a:p>
      </dsp:txBody>
      <dsp:txXfrm rot="88376">
        <a:off x="2727746" y="1101665"/>
        <a:ext cx="500142" cy="429681"/>
      </dsp:txXfrm>
    </dsp:sp>
    <dsp:sp modelId="{F285C9A5-9F91-4805-8797-CDF91D970FB8}">
      <dsp:nvSpPr>
        <dsp:cNvPr id="0" name=""/>
        <dsp:cNvSpPr/>
      </dsp:nvSpPr>
      <dsp:spPr>
        <a:xfrm>
          <a:off x="3290083" y="479963"/>
          <a:ext cx="2479954" cy="17529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Рекомендация диссертации к защите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0083" y="479963"/>
        <a:ext cx="2479954" cy="1752912"/>
      </dsp:txXfrm>
    </dsp:sp>
    <dsp:sp modelId="{51C25142-C7EC-4D6D-B28D-FDFFBA3A8B5A}">
      <dsp:nvSpPr>
        <dsp:cNvPr id="0" name=""/>
        <dsp:cNvSpPr/>
      </dsp:nvSpPr>
      <dsp:spPr>
        <a:xfrm rot="21539481">
          <a:off x="5895303" y="1169792"/>
          <a:ext cx="470503" cy="33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21539481">
        <a:off x="5895303" y="1169792"/>
        <a:ext cx="470503" cy="330012"/>
      </dsp:txXfrm>
    </dsp:sp>
    <dsp:sp modelId="{2D3B2E0E-4C83-4073-8F8B-6A265800A681}">
      <dsp:nvSpPr>
        <dsp:cNvPr id="0" name=""/>
        <dsp:cNvSpPr/>
      </dsp:nvSpPr>
      <dsp:spPr>
        <a:xfrm>
          <a:off x="6363397" y="640750"/>
          <a:ext cx="2091352" cy="1329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ГИА: научный доклад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3397" y="640750"/>
        <a:ext cx="2091352" cy="1329960"/>
      </dsp:txXfrm>
    </dsp:sp>
    <dsp:sp modelId="{AD0FB471-5A68-475D-B11D-7A5F5AC723FB}">
      <dsp:nvSpPr>
        <dsp:cNvPr id="0" name=""/>
        <dsp:cNvSpPr/>
      </dsp:nvSpPr>
      <dsp:spPr>
        <a:xfrm rot="5399687">
          <a:off x="7060354" y="2189683"/>
          <a:ext cx="695530" cy="429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5399687">
        <a:off x="7060354" y="2189683"/>
        <a:ext cx="695530" cy="429681"/>
      </dsp:txXfrm>
    </dsp:sp>
    <dsp:sp modelId="{498B3FE2-F90B-4B2D-B5EB-0A54895990B6}">
      <dsp:nvSpPr>
        <dsp:cNvPr id="0" name=""/>
        <dsp:cNvSpPr/>
      </dsp:nvSpPr>
      <dsp:spPr>
        <a:xfrm>
          <a:off x="6266719" y="2865169"/>
          <a:ext cx="2280845" cy="1329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Результат </a:t>
          </a:r>
          <a:r>
            <a:rPr lang="ru-RU" sz="18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(положительная оценка)</a:t>
          </a:r>
          <a:endParaRPr lang="ru-RU" sz="1800" b="1" i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6719" y="2865169"/>
        <a:ext cx="2280845" cy="1329960"/>
      </dsp:txXfrm>
    </dsp:sp>
    <dsp:sp modelId="{B7A31B82-8377-4AFB-AD64-56B5BD6B850A}">
      <dsp:nvSpPr>
        <dsp:cNvPr id="0" name=""/>
        <dsp:cNvSpPr/>
      </dsp:nvSpPr>
      <dsp:spPr>
        <a:xfrm rot="10774871">
          <a:off x="5731570" y="3325766"/>
          <a:ext cx="490168" cy="429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774871">
        <a:off x="5731570" y="3325766"/>
        <a:ext cx="490168" cy="429681"/>
      </dsp:txXfrm>
    </dsp:sp>
    <dsp:sp modelId="{2ACC24CF-E93E-43BD-B242-DDD7FC1EE60B}">
      <dsp:nvSpPr>
        <dsp:cNvPr id="0" name=""/>
        <dsp:cNvSpPr/>
      </dsp:nvSpPr>
      <dsp:spPr>
        <a:xfrm>
          <a:off x="3371775" y="2886272"/>
          <a:ext cx="2296872" cy="1329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Выд</a:t>
          </a:r>
          <a:r>
            <a:rPr lang="ru-RU" sz="2200" b="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ется заключение организации   по диссертации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1775" y="2886272"/>
        <a:ext cx="2296872" cy="1329960"/>
      </dsp:txXfrm>
    </dsp:sp>
    <dsp:sp modelId="{99DF4DD1-454A-4F69-BC81-6231A191006F}">
      <dsp:nvSpPr>
        <dsp:cNvPr id="0" name=""/>
        <dsp:cNvSpPr/>
      </dsp:nvSpPr>
      <dsp:spPr>
        <a:xfrm rot="10800000">
          <a:off x="2812488" y="3336412"/>
          <a:ext cx="446330" cy="429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812488" y="3336412"/>
        <a:ext cx="446330" cy="429681"/>
      </dsp:txXfrm>
    </dsp:sp>
    <dsp:sp modelId="{3655E690-2A58-4606-A980-66393B6368DA}">
      <dsp:nvSpPr>
        <dsp:cNvPr id="0" name=""/>
        <dsp:cNvSpPr/>
      </dsp:nvSpPr>
      <dsp:spPr>
        <a:xfrm>
          <a:off x="328418" y="2886272"/>
          <a:ext cx="2350322" cy="132996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НКР </a:t>
          </a:r>
          <a:r>
            <a:rPr lang="ru-RU" sz="2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(диссертация) </a:t>
          </a:r>
          <a:r>
            <a:rPr lang="ru-RU" sz="2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представляется в ДС</a:t>
          </a:r>
          <a:endParaRPr lang="ru-RU" sz="2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418" y="2886272"/>
        <a:ext cx="2350322" cy="132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6F88-D7E9-4937-9915-1B7CA18A24D7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3ADD4-C4CB-4237-B05D-44CD543C6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ADD4-C4CB-4237-B05D-44CD543C626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User\Desktop\ARTB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642918"/>
            <a:ext cx="8358246" cy="624786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 организации учебного процесса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при осуществлении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подготовки аспирантов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2017-2018 учебном  году 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ПКВК А.Р.Петросян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836029" cy="17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714356"/>
            <a:ext cx="9144000" cy="5810273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21429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философии, права и социально-гуманитарных наук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857229"/>
          <a:ext cx="8715436" cy="5640597"/>
        </p:xfrm>
        <a:graphic>
          <a:graphicData uri="http://schemas.openxmlformats.org/drawingml/2006/table">
            <a:tbl>
              <a:tblPr/>
              <a:tblGrid>
                <a:gridCol w="5760962"/>
                <a:gridCol w="2954474"/>
              </a:tblGrid>
              <a:tr h="326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09.00.11 Социальная философия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Губоян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Мариана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Эмзаровна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Нагапетова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А.Г.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Карадаян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Альберт Артурович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Похилько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А.Д.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Пелевина Наталия Александровна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Похилько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А.Д.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23.00.02 Политические процессы, институты и технологии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Несветайлов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Ярослав Александрович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Васильев А.М.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24.00.01 Теория и история культуры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Тинтин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Гамов В.И.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Юй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Сянь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Гамов В.И.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Авалян Арменуи Максимовна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Похилько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А.Д.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Диванян Олеся Гиссовна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Губанова М.А.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Князева Екатерина Евгеньевна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Губанова М.А.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714356"/>
            <a:ext cx="9144000" cy="5810273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21429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иностранных языков и методики их преподавания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642918"/>
          <a:ext cx="8286808" cy="5500729"/>
        </p:xfrm>
        <a:graphic>
          <a:graphicData uri="http://schemas.openxmlformats.org/drawingml/2006/table">
            <a:tbl>
              <a:tblPr/>
              <a:tblGrid>
                <a:gridCol w="5477636"/>
                <a:gridCol w="2809172"/>
              </a:tblGrid>
              <a:tr h="4231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10.02.19 Теория языка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Багринцев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Сергей Андреевич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Малахова С.А.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Белоконова Леннара Серверовна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Рубцов И.Н.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Белоусова Татьяна Владимировна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Черкасова И.П.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Добрыднева Ольга Олеговна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Кузнецова Л.Э.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Капранова Ирина Павловна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Коробчак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В.Н.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Линник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Анастасия Александровна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Катермина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Макеева Мария Александровна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Катермина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Малахова Елена Валерьевна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Рубцов И.Н.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Пякина Ирина Владимировна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Коробчак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В.Н.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Розыева Нурана Язмырадовна 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Малахова С.А.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Судина Людмила Викторовна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Ковалевич Е.П.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Шевченко Любовь Александровна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Черкасова И.П.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428604"/>
            <a:ext cx="9144000" cy="6096025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7158" y="14285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571481"/>
          <a:ext cx="8286808" cy="1752600"/>
        </p:xfrm>
        <a:graphic>
          <a:graphicData uri="http://schemas.openxmlformats.org/drawingml/2006/table">
            <a:tbl>
              <a:tblPr/>
              <a:tblGrid>
                <a:gridCol w="5477636"/>
                <a:gridCol w="2809172"/>
              </a:tblGrid>
              <a:tr h="243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10.01.01 Русская литература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Арутюнян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Амест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Воваевна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Ковальчук Д.А.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10.02.01 Русский язык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Севастьянова Виктория Александровна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Никульникова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Я.С.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Хачатурьян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Евгения Анатольевна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Горина И.И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отечественной филологии и журналистики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838069"/>
          <a:ext cx="8215370" cy="630936"/>
        </p:xfrm>
        <a:graphic>
          <a:graphicData uri="http://schemas.openxmlformats.org/drawingml/2006/table">
            <a:tbl>
              <a:tblPr/>
              <a:tblGrid>
                <a:gridCol w="5549198"/>
                <a:gridCol w="2666172"/>
              </a:tblGrid>
              <a:tr h="2500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13.00.02 Теория и методика обучения и воспитания (дошкольное образование)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Лусинэ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Викторовна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Тупичкина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22859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педагогики и технологий дошкольного и начального образования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4214820"/>
          <a:ext cx="8143932" cy="2286015"/>
        </p:xfrm>
        <a:graphic>
          <a:graphicData uri="http://schemas.openxmlformats.org/drawingml/2006/table">
            <a:tbl>
              <a:tblPr/>
              <a:tblGrid>
                <a:gridCol w="5383194"/>
                <a:gridCol w="2760738"/>
              </a:tblGrid>
              <a:tr h="4572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13.00.02 Теория и методика обучения и воспитания (математика)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Безребров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Сергей Николаевич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Санина Е.И.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Куркина Галина Сергеевна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Дьякова Е.А.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Пантеева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Елена Юрьевна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Паладян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Сосновская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Елизавета Юрьевна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Дендеберя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Н.Г.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14282" y="3500438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математики, физики и методики их преподавания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571480"/>
            <a:ext cx="9144000" cy="5953149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0"/>
            <a:ext cx="9144000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7222" y="71414"/>
            <a:ext cx="985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теории,истории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педагогики и образовательной практики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500051"/>
          <a:ext cx="8501122" cy="6337981"/>
        </p:xfrm>
        <a:graphic>
          <a:graphicData uri="http://schemas.openxmlformats.org/drawingml/2006/table">
            <a:tbl>
              <a:tblPr/>
              <a:tblGrid>
                <a:gridCol w="5643515"/>
                <a:gridCol w="2857607"/>
              </a:tblGrid>
              <a:tr h="309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13.00.01 Общая педагогика, история педагогики и образования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Торшина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Диана Евгеньевна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Лукаш С.Н.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13.00.08 Теория и методика профессионального образования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Василенко Максим Витальевич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Короткий Алесь Игоревич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Петросян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Баграмян Марат Георгиевич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Голодов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Евгений Алексеевич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Гончаров Марк Олегович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Зиборова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Марина Михайловна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Ионычева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Яна Юрьевна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Кислицкий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Иван Владимирович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Ковалев Алексей Александрович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Лобанов Илья Андреевич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Галустов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Маркелов Владимир Иванович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Зеленко Н.В.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Марченко Татьяна Николаевна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Назаретян Маргарита Гайковна</a:t>
                      </a:r>
                      <a:endParaRPr lang="ru-RU" sz="1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Андриенко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Н.К.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Проказин Евгений Сергеевич</a:t>
                      </a:r>
                      <a:endParaRPr lang="ru-RU" sz="1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Проклин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Петр Робертович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Слепенчук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Роман Юрьевич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Спицына Елена Владимировна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Тарасова Олеся Леонидовна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Петросян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Третьяченко Дмитрий Сергеевич</a:t>
                      </a:r>
                      <a:endParaRPr lang="ru-RU" sz="1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Шидов Альберт Залимович</a:t>
                      </a:r>
                      <a:endParaRPr lang="ru-RU" sz="1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Реутова Л.П.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Ширина Лидия Васильевна</a:t>
                      </a:r>
                      <a:endParaRPr lang="ru-RU" sz="1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Ветров Ю.П.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Юрин Никита Александрович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Петросян А.Р.</a:t>
                      </a:r>
                      <a:endParaRPr lang="ru-RU" sz="1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571480"/>
            <a:ext cx="9144000" cy="5953149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21429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0"/>
            <a:ext cx="8715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социальной, специальной педагогики и психологии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00041"/>
          <a:ext cx="8358246" cy="2071705"/>
        </p:xfrm>
        <a:graphic>
          <a:graphicData uri="http://schemas.openxmlformats.org/drawingml/2006/table">
            <a:tbl>
              <a:tblPr/>
              <a:tblGrid>
                <a:gridCol w="5524858"/>
                <a:gridCol w="2833388"/>
              </a:tblGrid>
              <a:tr h="4143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19.00.07 Педагогическая психология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Белокопытова Дарья Александровна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Твелова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Бондаренко Ирина Петровна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Твелова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И.А.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Полякова Кристина Сергеевна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Дохоян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А.М.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Черчинцев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Денис Викторович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Качалова А.В.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2786058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физической культуры и медико-биологических дисциплин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714753"/>
          <a:ext cx="8429684" cy="2424566"/>
        </p:xfrm>
        <a:graphic>
          <a:graphicData uri="http://schemas.openxmlformats.org/drawingml/2006/table">
            <a:tbl>
              <a:tblPr/>
              <a:tblGrid>
                <a:gridCol w="5572079"/>
                <a:gridCol w="2857605"/>
              </a:tblGrid>
              <a:tr h="655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13.00.04 Теория и методика физического воспитания, спортивной тренировки,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оздоровительной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адаптивной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физической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Бондарь Борис Игоревич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Никифоров Ю.Б.</a:t>
                      </a:r>
                      <a:endParaRPr lang="ru-RU" sz="20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Гасюк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Дмитрий Сергеевич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Никифоров Ю.Б.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Никифорова Екатерина Юрьевна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Мацко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А.И.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1714488"/>
            <a:ext cx="88583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Программы аспирантуры реализуются образовательными   организациями в целях создания аспирантам условий для приобретения необходимого для осуществления профессиональной деятельности уровня знаний, умений, навыков, опыта деятельности и подготовки к защите научно-квалификационной работы (диссертации) на соискание ученой степени кандидата наук.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7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19.11.2013 №1259 «Об утверждении Порядка организации и осуществления образовательной деятельности по образовательным программам высшего образования – программам подготовки научно-педагогических кадров в аспирантуре (адъюнктуре)»)</a:t>
            </a:r>
          </a:p>
          <a:p>
            <a:pPr lvl="0">
              <a:lnSpc>
                <a:spcPct val="70000"/>
              </a:lnSpc>
              <a:spcBef>
                <a:spcPts val="600"/>
              </a:spcBef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Подготовка осуществляется по Федеральным государственным образовательным стандартам (ФГОС)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8001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учебного процесса очной формы обучения</a:t>
            </a:r>
          </a:p>
        </p:txBody>
      </p:sp>
      <p:pic>
        <p:nvPicPr>
          <p:cNvPr id="2050" name="Picture 2" descr="D:\Обменник\Анаид Рафаиловна\2017-2018 учебный год\Графики учебного процесса\график ОД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312074"/>
            <a:ext cx="8929750" cy="297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учебного процесса заочной формы обучения</a:t>
            </a:r>
          </a:p>
        </p:txBody>
      </p:sp>
      <p:pic>
        <p:nvPicPr>
          <p:cNvPr id="3074" name="Picture 2" descr="D:\Обменник\Анаид Рафаиловна\2017-2018 учебный год\Графики учебного процесса\график ОЗ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8"/>
            <a:ext cx="8858312" cy="295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42984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учебного плана аспирантуры</a:t>
            </a:r>
          </a:p>
          <a:p>
            <a:pPr algn="ctr"/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в аспирантуре  по семестрам </a:t>
            </a:r>
          </a:p>
          <a:p>
            <a:pPr algn="ctr"/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 года по очной, 4 года по заочной форме)</a:t>
            </a:r>
            <a:r>
              <a:rPr lang="ru-RU" altLang="ru-RU" sz="2400" dirty="0" smtClean="0">
                <a:latin typeface="Verdana" pitchFamily="34" charset="0"/>
              </a:rPr>
              <a:t> </a:t>
            </a: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1 «Дисциплины»</a:t>
            </a: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базовая часть (9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        </a:t>
            </a: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вариативная часть (21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alt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2 «Практики»</a:t>
            </a: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(3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               </a:t>
            </a: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 (3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alt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3 «Научные исследования»</a:t>
            </a:r>
          </a:p>
          <a:p>
            <a:pPr algn="ctr"/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4 «ГИА»</a:t>
            </a:r>
            <a:endParaRPr lang="ru-RU" alt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экзамен (3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и защита НКР (6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alt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программы аспирантуры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571611"/>
          <a:ext cx="8572561" cy="50720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7912"/>
                <a:gridCol w="1352569"/>
                <a:gridCol w="2722411"/>
                <a:gridCol w="1459669"/>
              </a:tblGrid>
              <a:tr h="12809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послевузовского образования </a:t>
                      </a:r>
                    </a:p>
                    <a:p>
                      <a:pPr algn="ctr"/>
                      <a:r>
                        <a:rPr lang="ru-RU" sz="220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основе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ФГТ)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высшего образования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основе </a:t>
                      </a:r>
                      <a:r>
                        <a:rPr lang="ru-RU" sz="2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 ВО)</a:t>
                      </a:r>
                      <a:endParaRPr lang="ru-RU" sz="2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6115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з.е.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программы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з.е.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72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часть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Образовательная часть программы</a:t>
                      </a:r>
                      <a:endParaRPr kumimoji="0" lang="ru-RU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з.е.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72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Практика</a:t>
                      </a:r>
                    </a:p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Практика</a:t>
                      </a:r>
                      <a:endParaRPr kumimoji="0" lang="ru-RU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6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з.е.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72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Научные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исследования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86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защите диссертации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15 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ГИА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з.е</a:t>
                      </a:r>
                      <a:endParaRPr lang="ru-RU" sz="2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929750" cy="55721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  <a:p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Федеральным  законом от 29.12.2012 №273-ФЗ "Об образовании в Российской Федерации"</a:t>
            </a:r>
          </a:p>
          <a:p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 Министерства образования и науки РФ от 19.11.2013 №1259 «Об утверждении Порядка организации и осуществления образовательной деятельности по образовательным программам высшего образования – программам подготовки научно-педагогических кадров в аспирантуре (адъюнктуре)» </a:t>
            </a:r>
          </a:p>
          <a:p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Федеральными  государственными  образовательными стандартами  высшего образования (уровень подготовки кадров высшей квалификации) по направлениям подготовки, реализуемыми в  ФГБОУ ВО «Армавирский государственный педагогический университет»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071546"/>
            <a:ext cx="875888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учебного плана программы аспирантуры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571611"/>
          <a:ext cx="8929750" cy="5031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435254"/>
                <a:gridCol w="1230317"/>
                <a:gridCol w="1264179"/>
              </a:tblGrid>
              <a:tr h="58868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кредитов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 контроля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Дисциплины. Базовая часть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60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и философия науки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4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КЭ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КЭ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обязательная):</a:t>
                      </a:r>
                      <a:endParaRPr lang="ru-RU" sz="16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1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Дисциплина направления подготовки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Дисциплина направленности программы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(специальная дисциплина)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Методология научно-педагогических исследований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6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КЭ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(элективная):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</a:p>
                  </a:txBody>
                  <a:tcPr/>
                </a:tc>
              </a:tr>
              <a:tr h="5391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дисциплины по выбору аспирантов (по 3 кредита)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Факультатив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Педагогическая практика (обязательная)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6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Научные исследования: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Научно-методологический семинар.    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НИР и подготовка диссертации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135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7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9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объем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181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714488"/>
            <a:ext cx="8786874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 проведение учебных занятий по дисциплинам (модулям) в форме лекций, семинаров, консультаций, научно-практических занятий, лабораторных работ, коллоквиумов, в иных формах, устанавливаемых организацией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  <a:t>(Блок 1);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 проведение практик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  <a:t>(Блок 2);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u="sng" dirty="0" smtClean="0">
                <a:solidFill>
                  <a:srgbClr val="0070C0"/>
                </a:solidFill>
                <a:latin typeface="Arial" charset="0"/>
              </a:rPr>
              <a:t> проведение научных исследований</a:t>
            </a: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, в рамках которых обучающиеся выполняют самостоятельные научные исследования в соответствии с направленностью программы аспирантуры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  <a:t>(Блок 3)</a:t>
            </a: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 проведение контроля качества освоения программы аспирантуры посредством текущего контроля успеваемости, промежуточной аттестации обучающихся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</a:rPr>
              <a:t>(Блоки 1, 2 и 3)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Arial" charset="0"/>
              </a:rPr>
              <a:t>проведение государственной итоговой аттестации  обучающихся </a:t>
            </a:r>
            <a:r>
              <a:rPr lang="ru-RU" altLang="ru-RU" b="1" dirty="0" smtClean="0">
                <a:solidFill>
                  <a:srgbClr val="0070C0"/>
                </a:solidFill>
                <a:latin typeface="Arial" charset="0"/>
              </a:rPr>
              <a:t>(Блок 4)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19.11.2013 №1259 «Об утверждении Порядка организации и осуществления образовательной деятельности по образовательным программам высшего образования – программам подготовки научно-педагогических кадров в аспирантуре (адъюнктуре)»)</a:t>
            </a:r>
            <a:endParaRPr lang="ru-RU" altLang="ru-RU" sz="16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4"/>
            <a:ext cx="871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143004"/>
            <a:ext cx="9144000" cy="5381625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4414" y="214291"/>
            <a:ext cx="7929586" cy="117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ИНДИВИДУАЛЬНЫЙ ПЛАН РАБОТЫ АСПИРАНТА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000109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Научное руководство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30281"/>
          <a:ext cx="8786873" cy="508486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786873"/>
              </a:tblGrid>
              <a:tr h="8708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Пункт 31 и 32  приказа Минобрнауки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России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19.11.2013 № 1259</a:t>
                      </a:r>
                    </a:p>
                  </a:txBody>
                  <a:tcPr/>
                </a:tc>
              </a:tr>
              <a:tr h="933905"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«Контроль за выполнением обучающимся индивидуального учебного плана осуществляет научный руководитель.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9537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Не позднее 3 месяцев после зачисления на обучение по программе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аспирантуры обучающемуся назначается научный руководитель,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также утверждается тема научно-исследовательской работы.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70619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Требования к уровню квалификации научных руководителей определяются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образовательным стандартом. </a:t>
                      </a:r>
                    </a:p>
                    <a:p>
                      <a:pPr algn="just"/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Число обучающихся, научное руководство которыми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одновременно осуществляет научный руководитель, определяется руководителем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организации.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8950131"/>
              </p:ext>
            </p:extLst>
          </p:nvPr>
        </p:nvGraphicFramePr>
        <p:xfrm>
          <a:off x="323528" y="620688"/>
          <a:ext cx="8387643" cy="60244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55028"/>
                <a:gridCol w="5932615"/>
              </a:tblGrid>
              <a:tr h="4125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Статус</a:t>
                      </a:r>
                      <a:endParaRPr lang="ru-RU" sz="22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Обязательная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1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Периодичность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раза в год</a:t>
                      </a:r>
                    </a:p>
                  </a:txBody>
                  <a:tcPr/>
                </a:tc>
              </a:tr>
              <a:tr h="2357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3.Сроки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 для очной и заочной формы обучения 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Установлены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Календарным</a:t>
                      </a:r>
                      <a:r>
                        <a:rPr lang="ru-RU" sz="2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учебным графиком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курс: декабрь и май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курс:  декабрь и май (март - педагогическая практика)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курс:  декабрь и май (ноябрь –научно-исследовательская практика)</a:t>
                      </a:r>
                    </a:p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курс ГИА: июнь-июль</a:t>
                      </a:r>
                    </a:p>
                  </a:txBody>
                  <a:tcPr/>
                </a:tc>
              </a:tr>
              <a:tr h="155093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По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итогам 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промежуточной аттестации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государственной</a:t>
                      </a: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стипендии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Перевод на следующий год обучения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Академическая задолженность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Отчисление 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23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Академическая задолженность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Ликвидируется аспирантом в сроки, установленные приказом и 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 более 2-х раз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505092" cy="5040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Промежуточная аттестация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3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8942782"/>
              </p:ext>
            </p:extLst>
          </p:nvPr>
        </p:nvGraphicFramePr>
        <p:xfrm>
          <a:off x="214282" y="714355"/>
          <a:ext cx="8715436" cy="60712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57454"/>
                <a:gridCol w="6357982"/>
              </a:tblGrid>
              <a:tr h="9092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Нормативное регулирование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Приказ Министерства образования и науки РФ от 28.03.2014 N247 «Об утверждении Порядка прикрепления лиц для сдачи кандидатских экзаменов, сдачи кандидатских экзаменов и их перечня»</a:t>
                      </a:r>
                      <a:endParaRPr lang="ru-RU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688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КЭ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Истрия и философия науки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Специальная дисциплина в соответствии с темой диссертации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4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промежуточной аттестации</a:t>
                      </a:r>
                    </a:p>
                  </a:txBody>
                  <a:tcPr/>
                </a:tc>
              </a:tr>
              <a:tr h="129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экзаменующихся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Аспиранты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э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кстерны, зачисленные для прохождения промежуточной аттестации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(из числа лиц прикрепленных для сдачи КЭ)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 вуза на прикрепление лиц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сдачи КЭ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государственной аккредитации по соответствующей программе подготовки научно-педагогических кадров в аспирантуре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505092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Кандидатские экзамены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7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0100" y="1428736"/>
            <a:ext cx="8572560" cy="70788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научно-исследовательской работы аспиранта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285860"/>
          <a:ext cx="9001156" cy="55440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01156"/>
              </a:tblGrid>
              <a:tr h="36248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1.Назначение научного руководителя –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01.10.2017 г.</a:t>
                      </a:r>
                    </a:p>
                  </a:txBody>
                  <a:tcPr/>
                </a:tc>
              </a:tr>
              <a:tr h="111333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Утверждение темы НКР (диссертации):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на кафедре                             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–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01.12.2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017 г.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на Ученом совете                      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25.12.2017 г.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ru-RU" sz="1800" b="1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90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3.Разработка и утверждение индивидуального учебного плана работы–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01.12.2017 г.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350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График подготовки глав диссертации: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Рабочий вариант одной главы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курс, летняя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сессия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Завершенная глава, рабочий 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очередной главы        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курс, зимняя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сессия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600" b="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Завершенные две главы, 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рабочий вариант последней главы     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курс, летняя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сессия (ОДО) 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курс зимняя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сессия</a:t>
                      </a: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(ОЗО)</a:t>
                      </a:r>
                      <a:endParaRPr lang="ru-RU" sz="1600" b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Завершенный текст НКР(диссертации)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курс, зимняя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сессия (ОДО)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курс, зимняя </a:t>
                      </a: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сессия (ОЗО)</a:t>
                      </a:r>
                      <a:endParaRPr lang="ru-RU" sz="1600" b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429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Аттестация по результатам НИР  на кафедре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в конце учебного года</a:t>
                      </a:r>
                      <a:endParaRPr lang="ru-RU" sz="1800" b="1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35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Отсутствие полного перечня аттестационных материалов по результатам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НИР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влечет</a:t>
                      </a:r>
                      <a:r>
                        <a:rPr lang="ru-RU" sz="18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собой возникновение академической задолженности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6324763"/>
              </p:ext>
            </p:extLst>
          </p:nvPr>
        </p:nvGraphicFramePr>
        <p:xfrm>
          <a:off x="285719" y="760294"/>
          <a:ext cx="8715437" cy="5811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7018"/>
                <a:gridCol w="3206956"/>
                <a:gridCol w="5191463"/>
              </a:tblGrid>
              <a:tr h="1791953"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Список научных трудов </a:t>
                      </a:r>
                    </a:p>
                    <a:p>
                      <a:r>
                        <a:rPr lang="en-US" sz="1800" b="0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обязательный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минимум)</a:t>
                      </a:r>
                      <a:endParaRPr lang="ru-RU" sz="1800" b="1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год – 1-2 публикации (</a:t>
                      </a:r>
                      <a:r>
                        <a:rPr lang="ru-RU" sz="2200" b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издат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РИНЦ)</a:t>
                      </a:r>
                    </a:p>
                    <a:p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 – 2 публикации, в</a:t>
                      </a:r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ВАК</a:t>
                      </a:r>
                    </a:p>
                    <a:p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 (ОДО)– 2-3 публикации, в т.ч.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</a:p>
                    <a:p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 (ОЗО)- </a:t>
                      </a:r>
                      <a:r>
                        <a:rPr lang="ru-RU" sz="22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 публикации, в т.ч.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  <a:endParaRPr lang="ru-RU" sz="22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732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об апробации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публичных научных мероприятиях (не менее 1 в год)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948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 НКР (диссертации)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глав и степень их готовности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соответствии с утвержденным  графиком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7184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Отзыв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научного руководителя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Отзыв (рецензия) на завершенную главу(ы)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6033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системы «</a:t>
                      </a:r>
                      <a:r>
                        <a:rPr lang="ru-RU" sz="2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Антиплагиат</a:t>
                      </a:r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ВУЗ»</a:t>
                      </a:r>
                      <a:endParaRPr lang="ru-RU" sz="2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по</a:t>
                      </a:r>
                      <a:r>
                        <a:rPr lang="ru-RU" sz="2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завершенной главе (главам) не ниже </a:t>
                      </a: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6774" cy="6113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Перечень обязательных аттестационных материалов</a:t>
            </a:r>
            <a:endParaRPr lang="ru-RU" sz="2800" dirty="0">
              <a:solidFill>
                <a:srgbClr val="E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071546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ОТЧЁТНЫЕ ДОКУМЕНТЫ</a:t>
            </a:r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4487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ПЕРЕВОДА НА СЛЕДУЮЩИЙ ГОД ОБУЧЕНИЯ В АСПИРАНТУРЕ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36"/>
          <p:cNvSpPr/>
          <p:nvPr/>
        </p:nvSpPr>
        <p:spPr>
          <a:xfrm>
            <a:off x="857224" y="2786058"/>
            <a:ext cx="785817" cy="571504"/>
          </a:xfrm>
          <a:prstGeom prst="chevron">
            <a:avLst>
              <a:gd name="adj" fmla="val 270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714620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ИНДИВИДУАЛЬНЫЙ 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 ПЛАН  РАБОТЫ  АСПИРАНТА</a:t>
            </a:r>
            <a:endParaRPr lang="en-AU" sz="2000" b="1" dirty="0">
              <a:solidFill>
                <a:srgbClr val="0070C0"/>
              </a:solidFill>
              <a:latin typeface="Times New Roman" pitchFamily="18" charset="0"/>
              <a:ea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1" name="Chevron 38"/>
          <p:cNvSpPr/>
          <p:nvPr/>
        </p:nvSpPr>
        <p:spPr>
          <a:xfrm>
            <a:off x="928662" y="4071942"/>
            <a:ext cx="794145" cy="571504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000504"/>
            <a:ext cx="5857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ОТЧЕТ АСПИРАНТА ЗА ГОД</a:t>
            </a:r>
            <a:endParaRPr lang="en-AU" sz="2400" b="1" dirty="0">
              <a:solidFill>
                <a:srgbClr val="0070C0"/>
              </a:solidFill>
              <a:latin typeface="Times New Roman" pitchFamily="18" charset="0"/>
              <a:ea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3" name="Chevron 39"/>
          <p:cNvSpPr/>
          <p:nvPr/>
        </p:nvSpPr>
        <p:spPr>
          <a:xfrm>
            <a:off x="1000100" y="5357826"/>
            <a:ext cx="865583" cy="571504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33745"/>
              </a:solidFill>
              <a:latin typeface="Lato" panose="020F050202020403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5286388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ОТЧЕТЫ ПО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ПЕДАГОГИЧЕСКОЙ 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НАУЧНО-ИССЛЕДОВАТЕЛЬСКОЙ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 ПРАКТИКЕ</a:t>
            </a:r>
            <a:endParaRPr lang="en-AU" sz="2000" b="1" dirty="0">
              <a:solidFill>
                <a:srgbClr val="0070C0"/>
              </a:solidFill>
              <a:latin typeface="Times New Roman" pitchFamily="18" charset="0"/>
              <a:ea typeface="Lato" panose="020F0502020204030203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928670"/>
            <a:ext cx="8572500" cy="592933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практика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практика является обязательной для всех аспирантов, включает в себя учебно-методическую работу (подготовка к занятиям, методическая работа, посещение и анализ занятий, посещение научно-методических консультаций и пр.) и непосредственно аудиторную работу со студентами (проведение лекций, семинаров, практических, лабораторных занятий)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практика проходит под двойным руководством – научного руководителя и руководителя ОПОП кафедры.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практика должна быть пройдена аспирантом в течение марта 2018 г.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педагогической практике, подписанный научным руководителем, сдается руководителю практики от кафедры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Отчета о педагогической практике должна заслушивается в мае 2018 г.</a:t>
            </a:r>
          </a:p>
          <a:p>
            <a:pPr>
              <a:spcBef>
                <a:spcPts val="600"/>
              </a:spcBef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alt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от 24.09.2013  N 842 г. Москва «О порядке присуждения ученых степеней»</a:t>
            </a:r>
          </a:p>
          <a:p>
            <a:pPr>
              <a:lnSpc>
                <a:spcPct val="95000"/>
              </a:lnSpc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 Министерства образования и науки РФ от 18.03.2016 № 277 «Порядок  проведения государственной итоговой аттестации по образовательным программам высшего образования – программам подготовки научно-педагогических кадров в аспирантуре»</a:t>
            </a:r>
          </a:p>
          <a:p>
            <a:r>
              <a:rPr lang="ru-RU" alt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Приказа Министерства образования и науки РФ от 12.01.2017 №13 «Об утверждении Порядка приема на обучение по образовательным программам высшего образования – программам подготовки научно-педагогических кадров в аспирантуре»</a:t>
            </a:r>
          </a:p>
          <a:p>
            <a:pPr algn="ctr"/>
            <a:endParaRPr lang="ru-RU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46"/>
            <a:ext cx="8643938" cy="535785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практика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практика является обязательной для всех аспирантов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практики определяется руководителем образовательной программы и включает в себя различные виды научно-исследовательской работы: ознакомление с практикой ведущих научно-исследовательских коллективов, проведение лабораторных исследований, подготовку статей, подготовку документации на грант и т.п.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практика проходит под руководством научного руководителя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практика должна быть пройдена аспирантом на 3 курсе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научно-исследовательской практике заслушивается в декабре 2017 года на профильной кафедре</a:t>
            </a:r>
          </a:p>
          <a:p>
            <a:pPr>
              <a:spcBef>
                <a:spcPts val="600"/>
              </a:spcBef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46"/>
            <a:ext cx="8643938" cy="535785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Государственной итоговой аттестации в соответствии  требованиями  ФГОС ВО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ГИА обучающихся проводится в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форме:</a:t>
            </a: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государственного экзамена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представление научного доклада об основных результатах подготовленной научно-квалификационной работы (диссертации)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46"/>
            <a:ext cx="8643938" cy="535785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итоговая аттестация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571613"/>
          <a:ext cx="8786874" cy="51984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3648"/>
                <a:gridCol w="4383226"/>
              </a:tblGrid>
              <a:tr h="631244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результатам ГИА выдается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 о высшем образовании и о 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квалификации: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сследователь</a:t>
                      </a:r>
                      <a:endParaRPr lang="ru-RU" sz="2200" b="1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Преподаватель-исследователь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6189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компетенций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исследователя </a:t>
                      </a:r>
                      <a:endParaRPr lang="ru-RU" sz="2200" b="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компетенций преподавателя-исследователя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8052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0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Научный доклад об основных результатах подготовленной научно-квалификационной работы (диссертации)</a:t>
                      </a:r>
                      <a:endParaRPr lang="ru-RU" sz="2200" b="0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Государственный экзамен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7764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Дифференцированная оценка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8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Выдается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диссертации для представления научной работы в Диссертационный 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420888"/>
            <a:ext cx="8643938" cy="4008508"/>
          </a:xfrm>
        </p:spPr>
        <p:txBody>
          <a:bodyPr>
            <a:normAutofit/>
          </a:bodyPr>
          <a:lstStyle/>
          <a:p>
            <a:pPr marL="171450" indent="-514350" algn="just" fontAlgn="t"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Тема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научного доклада должна соответствовать теме </a:t>
            </a:r>
            <a:r>
              <a:rPr lang="ru-RU" sz="280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научно‐квалификационной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работы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НКР (диссертации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)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обучающегося</a:t>
            </a:r>
            <a:endParaRPr lang="ru-RU" sz="28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71450" indent="-514350" algn="just" fontAlgn="t">
              <a:spcBef>
                <a:spcPts val="0"/>
              </a:spcBef>
              <a:buNone/>
            </a:pPr>
            <a:endParaRPr lang="ru-RU" sz="28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0" algn="just" fontAlgn="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2. Структура научного доклада должна полностью соответствовать структуре автореферата диссертации</a:t>
            </a:r>
            <a:endParaRPr lang="ru-RU" sz="2000" dirty="0" smtClean="0">
              <a:latin typeface="Arial"/>
            </a:endParaRPr>
          </a:p>
          <a:p>
            <a:pPr marL="0" algn="just" fontAlgn="base">
              <a:spcBef>
                <a:spcPts val="0"/>
              </a:spcBef>
            </a:pPr>
            <a:endParaRPr lang="ru-RU" sz="28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0" algn="just" fontAlgn="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3. Заведующий кафедрой допускает научный доклад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аспиранта к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представлению на ГИА</a:t>
            </a:r>
          </a:p>
          <a:p>
            <a:pPr algn="ctr">
              <a:spcBef>
                <a:spcPts val="600"/>
              </a:spcBef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504" y="1124745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Научный доклад об основных результатах подготовленной научно-квалификационной работы (диссертации)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504" y="1124744"/>
            <a:ext cx="885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представления диссертации в ДС</a:t>
            </a:r>
            <a:endParaRPr lang="ru-RU" sz="3200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17290228"/>
              </p:ext>
            </p:extLst>
          </p:nvPr>
        </p:nvGraphicFramePr>
        <p:xfrm>
          <a:off x="285750" y="1772816"/>
          <a:ext cx="8643938" cy="465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46"/>
            <a:ext cx="8643938" cy="535785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об окончании аспирантуры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Диплом о высшем образовании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третьего уровня с присвоением квалификации «Исследователь. Преподаватель-исследователь»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Справка о сдаче кандидатских экзаменов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Иностранный язык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История и философия науки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Специальная дисциплина по научной специальности</a:t>
            </a:r>
          </a:p>
          <a:p>
            <a:pPr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Заключение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научно-квалификационной работе (диссертации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в котором отражаются личное участие соискателя ученой степени в получении результатов, изложенных в диссертации, степень достоверности результатов проведенных соискателем ученой степени исследований, их новизна и практическая значимость, ценность научных работ соискателя ученой степени, научная специальность, которой соответствует диссертация, полнота изложения материалов диссертации в работах, опубликованных соискателем ученой степени (п.16 Положения о присуждении ученых степеней. Постановление Правительства Российской Федерации от 24 сентября 2013 г. N 842 г. Москва "О порядке присуждения ученых степеней» </a:t>
            </a:r>
          </a:p>
          <a:p>
            <a:pPr algn="just">
              <a:spcBef>
                <a:spcPct val="4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дипломом об окончании аспирантуры выпускник предоставляет диссертацию в диссертационный совет для защиты.</a:t>
            </a: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204864"/>
            <a:ext cx="8643938" cy="4224532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числу гарантий и компенсаций, предоставляемых работникам, осваивающим программы подготовки научно-педагогических кадров в аспирантуре (адъюнктуре), программы ординатуры и программы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ассистентуры-стажировки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заочной форме обучения относится предоставление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ежегодных дополнительных отпусков продолжительностью 30 календарных дней с сохранением среднего заработка.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Работодатель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обязан предоставить лицу, совмещающему работу с получением высшего образования - подготовки кадров высшей квалификации, указанный отпуск на основании справки, подтверждающей факт обучения по заочной форме в соответствующей организации, осуществляющей образовательную деятельность по имеющим государственную аккредитацию программам подготовки научно-педагогических кадров в аспирантуре (адъюнктуре), программы ординатуры, программы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ассистентуры-стажировки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ts val="600"/>
              </a:spcBef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85725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173.1.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Гарантии и компенсации работникам,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совмещающим работу с получением высшего образования –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подготовки кадров высшей квалификации, а также работникам, допущенным к соисканию ученой степени кандидата наук или доктора наук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204864"/>
            <a:ext cx="8643938" cy="42245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течение всего периода обучения работник, осваивающий программы подготовки научно-педагогических кадров в аспирантуре (адъюнктуре), программы ординатуры и программы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ассистентуры-стажировки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заочной форме обучения,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 право на установление одного свободного от работы дня в неделю с оплатой его в размере 50% получаемой заработной платы.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Указанный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свободный день предоставляется исключительно по желанию работника, выраженному в соответствующем заявлении. В случае подачи работником такого заявления работодатель обязан его удовлетворить.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85725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173.1.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Гарантии и компенсации работникам,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совмещающим работу с получением высшего образования –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подготовки кадров высшей квалификации, а также работникам, допущенным к соисканию ученой степени кандидата наук или доктора наук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988840"/>
            <a:ext cx="8643938" cy="444055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СЕМЕСТР – ДО  15 ОКТЯБРЯ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СЕМЕСТР – ДО 15 АПРЕЛЯ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КВИТАНЦИИ ОБ ОПЛАТЕ НАХОДЯТСЯ В БАНКАХ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КУБАНЬ-КРЕДИТ ИЛИ СБЕРБАНК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КОПИИ КВИТАНЦИЙ ОБ ОПЛАТЕ ПРЕДСТАВЛЯЮТСЯ В ОТДЕЛ ПКВК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ИНОГОРОДНИХ АСПИРАНТОВ РЕКВИЗИТЫ ДЛЯ ОПЛАТЫ ЗА ОБУЧЕНИЕ РАЗМЕШЕНЫ НА САЙТЕ АСПИРАНТУРЫ</a:t>
            </a:r>
          </a:p>
          <a:p>
            <a:pPr algn="ctr">
              <a:spcBef>
                <a:spcPts val="600"/>
              </a:spcBef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85725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9675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ОПЛАТА ЗА ОБУЧЕНИЕ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500306"/>
            <a:ext cx="8643938" cy="292895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1357298"/>
            <a:ext cx="857256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400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alt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Приказа Министерства образования и науки РФ от 12.09.2013 № 1061 «Об утверждении перечней специальностей и направлений подготовки высшего образования»</a:t>
            </a:r>
          </a:p>
          <a:p>
            <a:pPr>
              <a:lnSpc>
                <a:spcPct val="95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Приказа Министерства образования и науки РФ от 28.03.2014 N 247 «Об утверждении Порядка прикрепления лиц для сдачи кандидатских экзаменов, сдачи кандидатских экзаменов и их перечня»</a:t>
            </a:r>
          </a:p>
          <a:p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Устава и иных локальных нормативных  актов Университета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14353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направлений подготовки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46.06.01  –  Исторические науки и археология 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47.06.01  –  Философия, этика и религиоведение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45.06.01  –  Языкознание и литературоведение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37.06.01  –  Психологические науки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51.006.01 – </a:t>
            </a:r>
            <a:r>
              <a:rPr lang="ru-RU" sz="3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Культурология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41.06.01  –  Политические науки и </a:t>
            </a:r>
            <a:r>
              <a:rPr lang="ru-RU" sz="3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регионоведение</a:t>
            </a:r>
            <a:endParaRPr lang="ru-RU" sz="3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44.06.01  –  Образование и педагогические наук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42.06.01  –  Средства массовой информации и</a:t>
            </a:r>
          </a:p>
          <a:p>
            <a:pPr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информационно-библиотечное дело</a:t>
            </a:r>
            <a:endParaRPr lang="ru-RU" alt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2071678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571744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000372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00438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000504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4500570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929198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5429264"/>
            <a:ext cx="500066" cy="21431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14353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КОНТИНГЕНТ АСПИРАНТОВ В АГПУ на 19.10. 2017 г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endParaRPr lang="en-US" altLang="ru-RU" sz="2400" b="1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endParaRPr lang="ru-RU" alt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2214554"/>
            <a:ext cx="714380" cy="500066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357562"/>
            <a:ext cx="714380" cy="500066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86256"/>
            <a:ext cx="714380" cy="500066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357826"/>
            <a:ext cx="714380" cy="571504"/>
          </a:xfrm>
          <a:prstGeom prst="rect">
            <a:avLst/>
          </a:prstGeom>
          <a:solidFill>
            <a:srgbClr val="E56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2143116"/>
            <a:ext cx="62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обучается 255 аспиранта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244334"/>
            <a:ext cx="726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9 аспирантов  по очной форме обучения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214818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аспирантов заочной форме обучения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357826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аспирантов  находятся в академическом отпуске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1000108"/>
            <a:ext cx="82296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поступившие в 2017-2018 учебном году 68 человек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427"/>
          <p:cNvGraphicFramePr>
            <a:graphicFrameLocks/>
          </p:cNvGraphicFramePr>
          <p:nvPr/>
        </p:nvGraphicFramePr>
        <p:xfrm>
          <a:off x="0" y="1428736"/>
          <a:ext cx="9143999" cy="55938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9698"/>
                <a:gridCol w="6849059"/>
                <a:gridCol w="1675242"/>
              </a:tblGrid>
              <a:tr h="303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  <a:tab pos="17621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  подготовки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Колличество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07.00.02 – Отечественная история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07.00.03 – Всеобщая история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09.00.11– Социальная философия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24.00.01 – Теория и история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10.01.01 – Русская литература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10.02.01 – Русский язык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10.02.19 – Теория языка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47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13.00.02 – Теория и методика обучения и воспитания (математика)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13.00.02 – Теория и методика обучения и воспитания (дошкольное образование)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</a:tr>
              <a:tr h="516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13.00.04 – Теория и методика физического воспитания, спортивной тренировки, оздоровительной и адаптивной физической культуры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13.00.08 – Теория и методика профессионального образования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13.00.01 – Общая педагогика, история педагогики и образования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19.00.07 – Педагогическая психология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23.00.02 – Политические процессы, институты и технологии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Научные руководители аспирантов 1 года обучения - 41 человек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по подготовке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кадров высшей квалификации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72" y="67422"/>
            <a:ext cx="927504" cy="93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643051"/>
            <a:ext cx="8572560" cy="501675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Андриенко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Васильев А.М.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Великая Н.Н.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Ветров Ю.П.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Виноградов Б.В.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Волошин Д.А.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Галустов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Гамов В.И.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Голованова С.А.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Горина И.И.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Губанова М.А.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Дендеберя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Дохоян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Дьякова Е.А.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Зеленко Н.В.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Катермина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Качалова А.В.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Ковалевич Е.П.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Ковальчук Д.А.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Коробчак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Кузнецова Л.Э.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Лукаш С.Н.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Малахова С.А.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Мацко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Нагапетова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Назаров В.В.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Никифоров Ю.Б.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Никульникова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Я.С.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Паладян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Панарина Е.В.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Петросян А.Р.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Похилько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Приймак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Реутова Л.П.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Рубцов И.Н.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Санина Е.И.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Соболева Е.А.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Твелова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Тупичкина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Хлопкова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Черкасова И.П.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143004"/>
            <a:ext cx="9144000" cy="5381625"/>
          </a:xfrm>
        </p:spPr>
        <p:txBody>
          <a:bodyPr/>
          <a:lstStyle/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        </a:t>
            </a:r>
          </a:p>
          <a:p>
            <a:pPr algn="ctr" eaLnBrk="1" hangingPunct="1">
              <a:buFont typeface="Monotype Sorts"/>
              <a:buNone/>
            </a:pPr>
            <a:r>
              <a:rPr lang="ru-RU" altLang="ru-RU" sz="2600" b="1" dirty="0" smtClean="0">
                <a:latin typeface="Arial" pitchFamily="34" charset="0"/>
              </a:rPr>
              <a:t>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21429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всеобщей и отечественной истории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6"/>
          <a:ext cx="8643998" cy="5668047"/>
        </p:xfrm>
        <a:graphic>
          <a:graphicData uri="http://schemas.openxmlformats.org/drawingml/2006/table">
            <a:tbl>
              <a:tblPr/>
              <a:tblGrid>
                <a:gridCol w="5713741"/>
                <a:gridCol w="2930257"/>
              </a:tblGrid>
              <a:tr h="3369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07.00.02 Отечественная история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Забара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Александр Петрович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Голованова С.А.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Ильенко Анна Николаевна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Хлопкова В.М.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Пищугина Елена Владимировна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Виноградов В.Б.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Семенько Светлана Павловна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Панарина Е.В.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Сигарева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Людмила Владимировна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Приймак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Ю.В.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Степаненко Никита Сергеевич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Великая Н.Н.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07.00.03 Всеобщая история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Ломакин Петр Сергеевич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Назарова В.В.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Манвелян Лиана Юрьевна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Назарова В.В.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Огриневич Константин Николаевич</a:t>
                      </a:r>
                      <a:endParaRPr lang="ru-RU" sz="24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Волошин Д.А.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3013</Words>
  <Application>Microsoft Office PowerPoint</Application>
  <PresentationFormat>Экран (4:3)</PresentationFormat>
  <Paragraphs>601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 Нормативные документы </vt:lpstr>
      <vt:lpstr> Нормативные документы </vt:lpstr>
      <vt:lpstr>Слайд 5</vt:lpstr>
      <vt:lpstr>Слайд 6</vt:lpstr>
      <vt:lpstr>Отдел по подготовке  кадров высшей квалификации</vt:lpstr>
      <vt:lpstr>Отдел по подготовке  кадров высшей квалификации</vt:lpstr>
      <vt:lpstr>Слайд 9</vt:lpstr>
      <vt:lpstr>Слайд 10</vt:lpstr>
      <vt:lpstr>Слайд 11</vt:lpstr>
      <vt:lpstr>Слайд 12</vt:lpstr>
      <vt:lpstr>Слайд 13</vt:lpstr>
      <vt:lpstr>Слайд 14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Слайд 22</vt:lpstr>
      <vt:lpstr>Отдел по подготовке  кадров высшей квалификации</vt:lpstr>
      <vt:lpstr>Промежуточная аттестация</vt:lpstr>
      <vt:lpstr>Кандидатские экзамены</vt:lpstr>
      <vt:lpstr>Отдел по подготовке  кадров высшей квалификации</vt:lpstr>
      <vt:lpstr>Перечень обязательных аттестационных материалов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  <vt:lpstr>Отдел по подготовке  кадров высшей квалификации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183</cp:revision>
  <dcterms:created xsi:type="dcterms:W3CDTF">2017-10-02T08:04:39Z</dcterms:created>
  <dcterms:modified xsi:type="dcterms:W3CDTF">2017-10-28T07:07:13Z</dcterms:modified>
</cp:coreProperties>
</file>